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77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66" d="100"/>
          <a:sy n="66" d="100"/>
        </p:scale>
        <p:origin x="-141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72FAA-D62F-461E-B77D-FA9FF7319C40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27.01.2021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A53EF0-45E0-4E81-8620-DFE59008311B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3973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AF34B-6C76-420F-AEA4-9247FB2474DA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27.01.2021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62770D-928E-4844-B82B-CF044509E2E6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334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5988D-7375-4439-A059-C759F1C47C07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27.01.2021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EF6BF-9BBB-4E44-A7E4-D6EDA9167635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3660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8DF56-5369-4C58-A22C-322E81779FDE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27.01.2021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61B63F-9058-4D4F-9CCB-24B67A0D7360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1714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53BC6A-62BD-4C34-AFFE-8F7E43B02E7F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27.01.2021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F406A2-5627-43E6-B1AD-3CF3235D51D4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4566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B9574-98B3-4900-A786-C9AB2F36BBDF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27.01.2021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A6776-1FF2-4579-908D-5A8CF6DC513E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278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A0452-073C-4299-93F9-3D50424BD3EE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27.01.2021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6E04E2-B345-420E-8DF4-730023CCEBD6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1031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885FC-66F7-42AA-A3FE-5D38FB3C7F1E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27.01.2021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4577D5-7B50-4537-81E6-E67FC444E148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148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E13D05-BCFD-40A6-A0FF-3EEFC08ABC87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27.01.2021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2C36EF-C564-4AE3-AD1F-F7070CAFE024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8457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DA923D-F5F1-4355-8272-80B72A2857C3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27.01.2021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A8F5E-46EC-433D-95C6-F31842A97915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08409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D30F10-48C0-48A5-A526-9B5D195EEDF8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27.01.2021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8C33C-0D24-4CAE-B0C2-9AE9D5201F4A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140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0AD66AE-4E3A-4C83-9A09-CA03B5A46C50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27.01.2021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E4D5AF4-13C6-4B56-A10F-B9EDBC06A146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479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548680"/>
            <a:ext cx="7772400" cy="1992891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Тема</a:t>
            </a:r>
            <a:r>
              <a:rPr lang="en-US" dirty="0" smtClean="0"/>
              <a:t> 4 </a:t>
            </a:r>
            <a:r>
              <a:rPr lang="ru-RU" dirty="0" smtClean="0"/>
              <a:t>- ЭТАПЫ ПРИНЯТИЯ ГОСУДАРСТВЕННЫХ РЕШЕНИЙ</a:t>
            </a:r>
            <a:br>
              <a:rPr lang="ru-RU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часть </a:t>
            </a:r>
            <a:r>
              <a:rPr lang="ru-RU" b="1" dirty="0"/>
              <a:t>2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3068638"/>
            <a:ext cx="8458200" cy="2736850"/>
          </a:xfrm>
        </p:spPr>
        <p:txBody>
          <a:bodyPr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600" dirty="0" smtClean="0"/>
              <a:t>Вопросы к рассмотрению:</a:t>
            </a:r>
            <a:endParaRPr lang="ru-RU" sz="3600" b="1" dirty="0" smtClean="0"/>
          </a:p>
          <a:p>
            <a:pPr>
              <a:defRPr/>
            </a:pPr>
            <a:endParaRPr lang="ru-RU" dirty="0" smtClean="0"/>
          </a:p>
          <a:p>
            <a:pPr marL="457200" indent="-457200">
              <a:buFont typeface="+mj-lt"/>
              <a:buAutoNum type="arabicPeriod"/>
              <a:defRPr/>
            </a:pPr>
            <a:r>
              <a:rPr lang="ru-RU" sz="2900" smtClean="0"/>
              <a:t>Этап </a:t>
            </a:r>
            <a:r>
              <a:rPr lang="ru-RU" sz="2900" dirty="0" smtClean="0"/>
              <a:t>выработки целей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ru-RU" sz="2900" dirty="0" smtClean="0"/>
              <a:t>Этап реализации целей и завершающий этап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ru-RU" sz="2900" dirty="0" err="1" smtClean="0"/>
              <a:t>Инфомационно-аналитическое</a:t>
            </a:r>
            <a:r>
              <a:rPr lang="ru-RU" sz="2900" dirty="0" smtClean="0"/>
              <a:t> обеспечение принятия государственных решений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7957124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214290"/>
            <a:ext cx="8501122" cy="611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1325" algn="just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Соблюдение данных принципов позволяет государственным органам контролировать практическое воплощение проекта и его важнейшие параметры.</a:t>
            </a:r>
          </a:p>
          <a:p>
            <a:pPr indent="441325" algn="just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Сложность процесса реализации целей обусловливает наличие двух внутренних стадий этого процесса. </a:t>
            </a:r>
          </a:p>
          <a:p>
            <a:pPr indent="441325" algn="just">
              <a:lnSpc>
                <a:spcPct val="150000"/>
              </a:lnSpc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Первая стадия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непосредственная подготовка реализации решений.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441325" algn="just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этой стадии органы государственного управления подводят ресурсы к местам их конкретного использования, вносят корректировки в согласование позиций непосредственных исполнителей (соисполнителей) решений, уточняют соответствие специализированных функций исполнительных структур предписанным им задачам. </a:t>
            </a:r>
          </a:p>
          <a:p>
            <a:pPr indent="441325" algn="just">
              <a:lnSpc>
                <a:spcPct val="150000"/>
              </a:lnSpc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Вторая стадия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предусматривает действия по реализации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решений и оперативному управлению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этим процессом в конкретной социально-политической среде. </a:t>
            </a:r>
          </a:p>
          <a:p>
            <a:endParaRPr lang="ru-RU" b="1" i="1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214282" y="0"/>
            <a:ext cx="8715436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442913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этой стадии действия управленческих органов государства концентрируются на повышении мотивации конкретных исполнителей, осуществлении упреждающего контроля за начавшимся исполнением решений, оценке реакции объекта управления на начавшиеся действия, а также других аналогичных задачах.</a:t>
            </a:r>
          </a:p>
          <a:p>
            <a:pPr marR="0" lvl="0" indent="442913" algn="just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indent="442913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целом органы власти и управления могут действовать по четырем основным направлениям:</a:t>
            </a:r>
          </a:p>
          <a:p>
            <a:pPr lvl="0" indent="442913" algn="just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 внести незначительные изменения в процесс реализации, сохранив основные подходы к проблеме;</a:t>
            </a:r>
          </a:p>
          <a:p>
            <a:pPr lvl="0" indent="442913" algn="just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переструктурировать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проблему и вынести новое решение путем уменьшения вероятностных ошибок;</a:t>
            </a:r>
          </a:p>
          <a:p>
            <a:pPr lvl="0" indent="442913" algn="just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3)продолжить деятельность в соответствии с ранее выработанными представлениями;</a:t>
            </a:r>
          </a:p>
          <a:p>
            <a:pPr lvl="0" indent="442913" algn="just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4) отказаться от решения данной проблемы в рамках как прежнего подхода, так и новой оценки ситуации.</a:t>
            </a: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42844" y="0"/>
            <a:ext cx="8786874" cy="6601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собое значение на этом этапе имеет применение информационных инструментов, позволяющих компенсировать недостатки своей деятельности, поддерживая положительную коммуникацию властей с населением. 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процессе реализации государственных решений могут быть задействованы исполнители одного уровня (отраслевого, регионального) или двух (федерального и регионального) и более уровней в управленческой иерархии.</a:t>
            </a:r>
          </a:p>
          <a:p>
            <a:pPr marL="0" marR="0" lvl="0" indent="45720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4572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Своими особенностями отличается и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завершающий этап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принятия решений. Потребность в выделении этого этапа вызвана следующими причинами:</a:t>
            </a:r>
          </a:p>
          <a:p>
            <a:pPr lvl="0" indent="4572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необходимостью определения результативности и эффективности конкретного проекта, оценки (переоценки) изначально предложенных подходов и принципов решения исходной задачи, извлечения уроков и их учета при построении планов на будущее;</a:t>
            </a:r>
          </a:p>
          <a:p>
            <a:pPr lvl="0" indent="4572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необходимостью выявления и воспрепятствования распространению негативных управленческих практик, проявившихся при решении конкретных проблем;</a:t>
            </a: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214282" y="142852"/>
            <a:ext cx="8715436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03250" algn="l"/>
              </a:tabLs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необходимостью выявления и популяризации положительных управленческих практик, проявившихся при решении конкретных вопросов;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603250" algn="l"/>
              </a:tabLs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потребностью в оценке характера управленческой деятельности работников госаппарата, участвующих в решении данного круга проблем.</a:t>
            </a: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03250" algn="l"/>
              </a:tabLst>
            </a:pP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3250" algn="l"/>
              </a:tabLs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Таким образом, к </a:t>
            </a:r>
            <a:r>
              <a:rPr kumimoji="0" lang="ru-RU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задачам государства на данной стадии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действий можно отнести оценку: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03250" algn="l"/>
              </a:tabLs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социально-политической эффективности управленческих действий конкретных институтов государства, уровня и характера их управленческих взаимосвязей;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603250" algn="l"/>
              </a:tabLs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применяемых методов и аналитических процедур при разработке конкретных (важнейших) решений;</a:t>
            </a: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603250" algn="l"/>
              </a:tabLst>
            </a:pP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14282" y="214290"/>
            <a:ext cx="8715436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03250" algn="l"/>
              </a:tabLs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профессиональной деятельности кадров, их вклада в успешное (негативное) продвижение и реализацию определенных решений;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03250" algn="l"/>
              </a:tabLs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характера взаимодействия административных и политических фигур в системе принятия решений;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03250" algn="l"/>
              </a:tabLs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эффективности деятельности представителей различных ветвей власти;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442913" marR="0" lvl="0" indent="87313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442913" algn="l"/>
                <a:tab pos="603250" algn="l"/>
              </a:tabLs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эффективности и результативности всего процесса принятия решений.</a:t>
            </a: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03250" algn="l"/>
              </a:tabLst>
            </a:pP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3250" algn="l"/>
              </a:tabLst>
            </a:pPr>
            <a:r>
              <a:rPr kumimoji="0" lang="ru-RU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 </a:t>
            </a:r>
            <a:r>
              <a:rPr kumimoji="0" lang="ru-RU" i="1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этапу</a:t>
            </a:r>
            <a:r>
              <a:rPr kumimoji="0" lang="ru-RU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i="1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оценивания </a:t>
            </a:r>
            <a:r>
              <a:rPr kumimoji="0" lang="ru-RU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следует отнести любую деятельность государственных и негосударственных органов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направленную на получение информации, позволяющей осмыслить и диагностировать управленческие действия госструктур, выявить степень достижения поставленных целей, определить характер воздействия государства на социальные объекты.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42844" y="0"/>
            <a:ext cx="8786874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Самая большая сложность при подведении итогов реализации решений заключается в наличии разных критериев оценивания.</a:t>
            </a:r>
          </a:p>
          <a:p>
            <a:pPr marL="0" marR="0" lvl="0" indent="457200" algn="just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Американский ученый Т. Поистер выделяет шесть таких показателей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marL="0" marR="0" lvl="0" indent="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Техническая эффективность, по его мнению, характеризует связь выбираемой альтернативы с реализацией целей управляющими и выполнением ими своих обязательств. 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Экономическая эффективность ориентирует управляющих на учет усилий (ресурсов), необходимых для достижения поставленной цели или определенного уровня технической эффективности. 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Адекватность выражает уровень соответствия технической и экономической эффективности.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42844" y="0"/>
            <a:ext cx="8858312" cy="549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265113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Критерий справедливости характеризует уровень минимально обеспеченного благосостояния граждан, к достижению которого должно стремиться государство;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indent="26511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Критерий реакции (отклика) выражает степень удовлетворения потребностей и предпочтений различных групп;</a:t>
            </a:r>
          </a:p>
          <a:p>
            <a:pPr marR="0" lvl="0" indent="26511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Критерий уместности характеризует аргументированный выбор, включающий в себя сравнение различных (технической, экономической, легальной, социальной) форм рациональности.</a:t>
            </a:r>
          </a:p>
          <a:p>
            <a:pPr marR="0" lvl="0" indent="26511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indent="265113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Помимо оценки непосредственных, прямых результатов управленческая эффективность нередко оценивается и по вторичным показателям, дополнительным критериям, отложенным эффектам, в том числе отражающим стоимостные или организационные показатели.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14282" y="214290"/>
            <a:ext cx="8715436" cy="4662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3250" algn="l"/>
              </a:tabLs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бщим результатом оценивания на завершающем этапе принятия государственных решений могут стать выводы о необходимости: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03250" algn="l"/>
              </a:tabLs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сохранения существующих порядка и механизма </a:t>
            </a:r>
            <a:r>
              <a:rPr kumimoji="0" lang="ru-RU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целеполагания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03250" algn="l"/>
              </a:tabLs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консервации данного управленческого механизма в качестве резервного;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03250" algn="l"/>
              </a:tabLs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-частичной модернизации механизма принятия государственных решений;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42913" marR="0" lvl="0" indent="87313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603250" algn="l"/>
              </a:tabLs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полной реконструкции механизма принятия государственных решений.</a:t>
            </a: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03250" algn="l"/>
              </a:tabLst>
            </a:pP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3250" algn="l"/>
              </a:tabLs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Практическим результатом такого рода действий становится пересмотр соответствующих статей законодательства, перемещение кадров, персональные отставки, организационные изменения, оптимизация функций органов государственного управления и др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14282" y="142852"/>
            <a:ext cx="8715436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Информационно-аналитическое обеспечение принятия государственных решений</a:t>
            </a:r>
          </a:p>
          <a:p>
            <a:pPr marL="0" marR="0" lvl="0" indent="4572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Потребности в выработке и реализации решений предъявляют к информации особые требования, а также предопределяют наличие институтов, обеспечивающих должный оборот сведений. Так, к наиболее важным институтам информационной структуры </a:t>
            </a:r>
            <a:r>
              <a:rPr kumimoji="0" lang="ru-RU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целеполагания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можно отнести:</a:t>
            </a: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центральные политические структуры ;</a:t>
            </a:r>
          </a:p>
          <a:p>
            <a:pPr lvl="0" indent="4572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информационно-аналитические структуры при управляющих и координирующих государственных структурах;</a:t>
            </a:r>
          </a:p>
          <a:p>
            <a:pPr lvl="0" indent="4572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экспертные службы;</a:t>
            </a:r>
          </a:p>
          <a:p>
            <a:pPr lvl="0" indent="4572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информационно-справочные структуры;</a:t>
            </a:r>
          </a:p>
          <a:p>
            <a:pPr lvl="0" indent="4572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информационно-технические службы (структуры информационной безопасности);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14282" y="142852"/>
            <a:ext cx="8715436" cy="549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12775" algn="l"/>
                <a:tab pos="2998788" algn="l"/>
              </a:tabLs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научно-исследовательские структуры;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12775" algn="l"/>
                <a:tab pos="2998788" algn="l"/>
              </a:tabLs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информационно-статистические центры;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12775" algn="l"/>
                <a:tab pos="2998788" algn="l"/>
              </a:tabLs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PR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-службы, пресс-центры различных государственных органов;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442913" marR="0" lvl="0" indent="1905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612775" algn="l"/>
                <a:tab pos="2998788" algn="l"/>
              </a:tabLs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информационные агентства, работающие по заказу и под контролем правительства </a:t>
            </a: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12775" algn="l"/>
                <a:tab pos="2998788" algn="l"/>
              </a:tabLst>
            </a:pP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2775" algn="l"/>
                <a:tab pos="2998788" algn="l"/>
              </a:tabLs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Весь комплекс </a:t>
            </a:r>
            <a:r>
              <a:rPr kumimoji="0" lang="ru-RU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инфопотоков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задействованных при принятии решений, можно разделить </a:t>
            </a:r>
            <a:r>
              <a:rPr kumimoji="0" lang="ru-RU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массовые 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</a:t>
            </a:r>
            <a:r>
              <a:rPr kumimoji="0" lang="ru-RU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специализированные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Первые связаны с оборотом сведений, направленных на массовые аудитории, а вторые — с обращением информации в политико-административном 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2775" algn="l"/>
                <a:tab pos="2998788" algn="l"/>
              </a:tabLs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свою очередь к </a:t>
            </a:r>
            <a:r>
              <a:rPr kumimoji="0" lang="ru-RU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специализированным информационным потокам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относятся сведения и соответствующие технологии их обращения, которые обеспечивают служебные и человеческие контакты и функции управляющих.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285728"/>
            <a:ext cx="8458200" cy="628654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2400" b="1" cap="none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400" b="1" cap="none" dirty="0" smtClean="0">
                <a:latin typeface="Times New Roman" pitchFamily="18" charset="0"/>
                <a:cs typeface="Times New Roman" pitchFamily="18" charset="0"/>
              </a:rPr>
              <a:t>Этап выработки целей</a:t>
            </a:r>
            <a:br>
              <a:rPr lang="ru-RU" sz="2400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cap="none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Основным содержанием этого этапа является выработка конкретных параметров деятельности государства при решении сформулированной в начальном виде проблемы. </a:t>
            </a:r>
            <a:br>
              <a:rPr lang="ru-RU" sz="200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При выработке целей в государстве можно выделить две модели его действий на данном этапе: </a:t>
            </a:r>
            <a:br>
              <a:rPr lang="ru-RU" sz="200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i="1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Модель управления по целям </a:t>
            </a:r>
            <a:r>
              <a:rPr lang="ru-RU" sz="200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— отражает жесткое регулирование и организацию совместных действий государственных органов, где поставленные перед ними задачи определяют все основные формы их взаимодействия;</a:t>
            </a:r>
            <a:br>
              <a:rPr lang="ru-RU" sz="200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i="1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Модель нецелевого планирования -</a:t>
            </a:r>
            <a:r>
              <a:rPr lang="ru-RU" sz="200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создает более свободное пространство для государственных структур, которые вырабатывают общую программу действий, не будучи связанными жесткими требованиями относительно достижения тех или иных конкретных результатов.</a:t>
            </a:r>
            <a:br>
              <a:rPr lang="ru-RU" sz="200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cap="none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42844" y="0"/>
            <a:ext cx="8786874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точки зрения принятия государственных решений в рамках этих </a:t>
            </a:r>
            <a:r>
              <a:rPr kumimoji="0" lang="ru-RU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инфопотоков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целесообразно выделить три основных сегмента</a:t>
            </a:r>
            <a:r>
              <a:rPr kumimoji="0" lang="ru-RU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сведений и информационных технологий: 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обслуживающих лидерскую </a:t>
            </a:r>
            <a:r>
              <a:rPr kumimoji="0" lang="ru-RU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субсистему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обеспечивающих функционирование деятельности других ЛПР (на всех уровнях и этажах государственного управления)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отражающих содержание информационно-аналитической и экспертной деятельности в принятии решений.</a:t>
            </a: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Множественный объем информации дает возможность лидеру видеть ситуацию под разными углами зрения, что способствует поиску разнообразных подходов к выработке решения.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indent="4572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Лидер не должен блокировать каналы распространения информации, необходимой для функционирования всей системы принятия решений, участия в ней как специализированных, так и гражданских структур.</a:t>
            </a: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214282" y="0"/>
            <a:ext cx="8786874" cy="6275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1938" algn="l"/>
              </a:tabLs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Принципиальных процедур формирования и трансформации всего массива сведений, используемых при принятии решений. В частности, к ним можно отнести: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61938" algn="l"/>
              </a:tabLs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регистрацию сведений ;</a:t>
            </a:r>
            <a:endParaRPr kumimoji="0" lang="ru-RU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61938" algn="l"/>
              </a:tabLst>
            </a:pPr>
            <a:r>
              <a:rPr kumimoji="0" lang="ru-RU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свертывание информации;</a:t>
            </a:r>
            <a:endParaRPr kumimoji="0" lang="ru-RU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1938" algn="l"/>
              </a:tabLs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состыковку;</a:t>
            </a:r>
            <a:endParaRPr kumimoji="0" lang="ru-RU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1938" algn="l"/>
              </a:tabLs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приведение данных в организационную форму ;</a:t>
            </a:r>
            <a:endParaRPr kumimoji="0" lang="ru-RU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1938" algn="l"/>
              </a:tabLs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осуществление ведомственной спецификации;</a:t>
            </a:r>
            <a:endParaRPr kumimoji="0" lang="ru-RU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61938" algn="l"/>
              </a:tabLst>
            </a:pPr>
            <a:r>
              <a:rPr kumimoji="0" lang="ru-RU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согласование </a:t>
            </a:r>
            <a:r>
              <a:rPr kumimoji="0" lang="ru-RU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отселектированной</a:t>
            </a:r>
            <a:r>
              <a:rPr kumimoji="0" lang="ru-RU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организационно упорядоченной информации с конкретными;</a:t>
            </a:r>
            <a:endParaRPr kumimoji="0" lang="ru-RU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61938" algn="l"/>
              </a:tabLst>
            </a:pPr>
            <a:r>
              <a:rPr kumimoji="0" lang="ru-RU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регулирование необходимой скорости передачи и формализации сообщений;</a:t>
            </a:r>
            <a:endParaRPr kumimoji="0" lang="ru-RU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61938" algn="l"/>
              </a:tabLst>
            </a:pPr>
            <a:r>
              <a:rPr kumimoji="0" lang="ru-RU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-обеспечение взаимодействия и обмена сведениями между различными ведомствами;</a:t>
            </a:r>
            <a:endParaRPr kumimoji="0" lang="ru-RU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61938" algn="l"/>
              </a:tabLst>
            </a:pPr>
            <a:r>
              <a:rPr kumimoji="0" lang="ru-RU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передачу сведений с одного на другой тип носителя;</a:t>
            </a:r>
            <a:endParaRPr kumimoji="0" lang="ru-RU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61938" algn="l"/>
              </a:tabLst>
            </a:pPr>
            <a:r>
              <a:rPr kumimoji="0" lang="ru-RU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устранение шумов;</a:t>
            </a: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1938" algn="l"/>
              </a:tabLst>
            </a:pPr>
            <a:r>
              <a:rPr kumimoji="0" lang="ru-RU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охрана сведений кадров, методик сбора данных, технических средств.</a:t>
            </a:r>
            <a:r>
              <a:rPr kumimoji="0" lang="ru-RU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214290"/>
            <a:ext cx="8501122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2913" algn="just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Еще одним особым, технологически оснащенным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инфопотоком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принятии государственных решений выступает консультационно-аналитическая и экспертная деятельность, представляющая собой специализированную совокупность интеллектуальных и организационных мер, направленных на оптимизацию разработки и реализации правительственных стратегий и целей.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214282" y="1"/>
            <a:ext cx="8715436" cy="6954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44550" algn="l"/>
              </a:tabLs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государства построение перспективных заданий представляет собой сложную и многоступенчатую процедуру. В целом можно выделить ряд следующих факторов, от которых непосредственно зависит эта процедура. 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44550" algn="l"/>
              </a:tabLs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 ним относятся: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844550" algn="l"/>
              </a:tabLs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качество применяемых аналитических методик и экспертной поддержки;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844550" algn="l"/>
              </a:tabLs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надежность гипотез;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844550" algn="l"/>
              </a:tabLs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методы работы с информацией;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844550" algn="l"/>
              </a:tabLs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наличие лиц (групповых объединений), способных генерировать оригинальные идеи и обобщать потоки проблем;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844550" algn="l"/>
              </a:tabLs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возможность выдвижения альтернатив (не менее трех -максималистская </a:t>
            </a:r>
            <a:r>
              <a:rPr kumimoji="0" lang="ru-RU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максималистская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безопасная);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844550" algn="l"/>
              </a:tabLs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соответствие институционального дизайна реальному процессу </a:t>
            </a:r>
            <a:r>
              <a:rPr kumimoji="0" lang="ru-RU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целеполагания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lvl="0" indent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44550" algn="l"/>
              </a:tabLs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способы согласования действий различных государственных органов;</a:t>
            </a:r>
          </a:p>
          <a:p>
            <a:pPr lvl="0" indent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44550" algn="l"/>
              </a:tabLs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характер профессиональной подготовки кадров;</a:t>
            </a:r>
          </a:p>
          <a:p>
            <a:pPr indent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44550" algn="l"/>
              </a:tabLs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уровень технического обеспечения решений</a:t>
            </a:r>
          </a:p>
          <a:p>
            <a:pPr marL="0" marR="0" lvl="0" indent="45720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844550" algn="l"/>
              </a:tabLst>
            </a:pP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42844" y="142852"/>
            <a:ext cx="8858312" cy="6324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7213" algn="l"/>
              </a:tabLst>
            </a:pPr>
            <a:r>
              <a:rPr kumimoji="0" lang="ru-RU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Выработка альтернатив 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— это сложный процесс включающий в себя множество вариантов решений, который предусматривает не только применение аналитических процедур, но и оценку политических (качественных) подходов руководства.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7213" algn="l"/>
              </a:tabLs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целом же на этой стадии госструктурами осуществляется выбор одного из следующих вариантов: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57213" algn="l"/>
              </a:tabLs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сохранение прежней линии государственной политики в рамках традиционных расходов (ресурсов);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57213" algn="l"/>
              </a:tabLs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сохранение прежней линии государственной политики при изменении ресурсной базы;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57213" algn="l"/>
              </a:tabLs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частичная модификация прежней линии государственной политики;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57213" algn="l"/>
              </a:tabLs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разработка нового курса государственной политики при сохранении прежних принципиальных подходов;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57213" algn="l"/>
              </a:tabLs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разработка нового курса государственной политики при частичной трансформации принципиальных подходов;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57213" algn="l"/>
              </a:tabLs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разработка принципиально новой государственной политики.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214281" y="428604"/>
            <a:ext cx="8715437" cy="4922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Конечной задачей является выбор наилучшей, наиболее приемлемой для </a:t>
            </a:r>
            <a:r>
              <a:rPr kumimoji="0" lang="ru-RU" sz="20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политако-административных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структур альтернативы при выдвижении целей. 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разработке и отборе альтернатив </a:t>
            </a: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определяется верхние и нижние границы решений. </a:t>
            </a:r>
          </a:p>
          <a:p>
            <a:pPr marL="0" marR="0" lvl="0" indent="457200" algn="just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Верхние границы фиксируют максимально возможные легальные ограничения деятельности государства по тому или иному вопросу, а нижние — определяют те параметры его деятельности, которые призваны сохранить само качество решаемой проблемы.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142844" y="1"/>
            <a:ext cx="8786874" cy="8965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ринципиальными для принятия государственных решений являются следующие методы: 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интуитивные; 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ссылки на прецеденты; 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поиск аналогий; 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 выражение персональных предпочтений; </a:t>
            </a:r>
          </a:p>
          <a:p>
            <a:pPr marL="0" marR="0" lvl="0" indent="45720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5) рациональные;</a:t>
            </a:r>
          </a:p>
          <a:p>
            <a:pPr indent="4572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6) инкрементальные ;</a:t>
            </a:r>
          </a:p>
          <a:p>
            <a:pPr indent="4572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7) смешанно-сканирующие;</a:t>
            </a:r>
          </a:p>
          <a:p>
            <a:pPr indent="4572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8) экспериментальные; </a:t>
            </a:r>
          </a:p>
          <a:p>
            <a:pPr indent="4572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9) ценностно-идеологические и мифологические .</a:t>
            </a:r>
          </a:p>
          <a:p>
            <a:pPr indent="45720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72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результате, совокупное воздействие множественных внешних факторов, способствует формированию многообразных политико-административных коалиций и альянсов, участвующих в определении государственных целей и ориентиров. Такого рода объединения не только предопределяют содержание решаемых властями конкретных задач и проектов, но и форматируют характер выполнения государством своих управленческих функций.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indent="4572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214282" y="214290"/>
            <a:ext cx="8715436" cy="5770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72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		4. Этап реализации целей и завершающий этап</a:t>
            </a:r>
          </a:p>
          <a:p>
            <a:pPr indent="4572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indent="442913" algn="just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Выработанные в политико-административных структурах цели перспективной деятельности государства выступают предпосылкой их практической реализации. </a:t>
            </a:r>
          </a:p>
          <a:p>
            <a:pPr indent="442913" algn="just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науке выдвигают четыре основные модели продвижения политических целей:</a:t>
            </a:r>
          </a:p>
          <a:p>
            <a:pPr marL="176213" indent="266700" algn="just">
              <a:lnSpc>
                <a:spcPct val="150000"/>
              </a:lnSpc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системного управления; </a:t>
            </a:r>
          </a:p>
          <a:p>
            <a:pPr marL="176213" indent="266700" algn="just">
              <a:lnSpc>
                <a:spcPct val="150000"/>
              </a:lnSpc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бюрократического менеджмента; </a:t>
            </a:r>
          </a:p>
          <a:p>
            <a:pPr marL="176213" indent="266700" algn="just">
              <a:lnSpc>
                <a:spcPct val="150000"/>
              </a:lnSpc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организационного управления;</a:t>
            </a:r>
          </a:p>
          <a:p>
            <a:pPr marL="176213" indent="266700" algn="just">
              <a:lnSpc>
                <a:spcPct val="150000"/>
              </a:lnSpc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имплементации через конфликт и сделки. </a:t>
            </a:r>
          </a:p>
          <a:p>
            <a:pPr indent="442913" algn="just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Многообразие факторов, осложняющее взаимодействие между государством и обществом в процессе реализации целей, выдвигает на первый план ряд принципов, соблюдение которых позволяет властям добиваться намеченных результатов и успешно продвигаться к намеченным целям.</a:t>
            </a:r>
          </a:p>
          <a:p>
            <a:pPr marL="342900" indent="-342900"/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14282" y="285728"/>
            <a:ext cx="8715436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245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			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 таким принципам относятся:</a:t>
            </a:r>
          </a:p>
          <a:p>
            <a:pPr marL="0" marR="0" lvl="0" indent="4572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2450" algn="l"/>
              </a:tabLst>
            </a:pPr>
            <a:endParaRPr kumimoji="0" lang="ru-RU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274638" marR="0" lvl="0" indent="258763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65125" algn="l"/>
              </a:tabLst>
            </a:pPr>
            <a:r>
              <a:rPr kumimoji="0" lang="ru-RU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легитимация действий управляющих;</a:t>
            </a:r>
            <a:endParaRPr kumimoji="0" lang="ru-RU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274638" marR="0" lvl="0" indent="258763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65125" algn="l"/>
              </a:tabLst>
            </a:pPr>
            <a:r>
              <a:rPr kumimoji="0" lang="ru-RU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сохранение директивного (обязывающего) характера управленческих действий, свидетельствующего об императивном продвижении принятых решений;</a:t>
            </a:r>
            <a:endParaRPr kumimoji="0" lang="ru-RU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274638" marR="0" lvl="0" indent="258763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65125" algn="l"/>
              </a:tabLst>
            </a:pPr>
            <a:r>
              <a:rPr kumimoji="0" lang="ru-RU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обеспечение внутренней непротиворечивости принятых решений, снимающей изрядную долю сопротивления контрагентов относительно поставленных целей;</a:t>
            </a:r>
            <a:endParaRPr kumimoji="0" lang="ru-RU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274638" marR="0" lvl="0" indent="258763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65125" algn="l"/>
              </a:tabLst>
            </a:pPr>
            <a:r>
              <a:rPr kumimoji="0" lang="ru-RU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адресность</a:t>
            </a:r>
            <a:r>
              <a:rPr kumimoji="0" lang="ru-RU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принятых решений, предполагающая направленность обращений правительства к исполняющим их конкретным субъектам;</a:t>
            </a:r>
            <a:endParaRPr kumimoji="0" lang="ru-RU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274638" marR="0" lvl="0" indent="258763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65125" algn="l"/>
              </a:tabLst>
            </a:pPr>
            <a:r>
              <a:rPr kumimoji="0" lang="ru-RU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обоснованность принятых решений, демонстрирующая убедительность аргументации, обращенной к их исполнителям;</a:t>
            </a:r>
            <a:endParaRPr kumimoji="0" lang="ru-RU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274638" marR="0" lvl="0" indent="258763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65125" algn="l"/>
              </a:tabLst>
            </a:pPr>
            <a:r>
              <a:rPr kumimoji="0" lang="ru-RU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своевременность выдвижения конкретных целей, отражающая их соответствие социально-политическому контексту реализации решений;</a:t>
            </a:r>
            <a:endParaRPr kumimoji="0" lang="ru-RU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214282" y="214290"/>
            <a:ext cx="8715436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530225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5113" algn="l"/>
              </a:tabLst>
            </a:pPr>
            <a:r>
              <a:rPr kumimoji="0" lang="ru-RU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гибкость конкретных решений, 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сохраняющая возможность своевременной коррекции государственными органами разработанных планов, способности правительства переходить к различным вариантам действий, сохранять регулятивные способности по отношению к внешним объектам даже в форс-мажорных обстоятельствах;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indent="530225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5113" algn="l"/>
              </a:tabLst>
            </a:pPr>
            <a:r>
              <a:rPr kumimoji="0" lang="ru-RU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установление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ответственности 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управляющих за реализацию принятых решений, укрепляющей зависимость между намечаемыми целями и деятельностью конкретных лиц и групп;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indent="530225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5113" algn="l"/>
              </a:tabLst>
            </a:pPr>
            <a:r>
              <a:rPr kumimoji="0" lang="ru-RU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решительность 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действий управляющих, позволяющая снизить эффект неопределенности ситуации, повысить у управляющих уверенность в своих силах;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indent="530225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5113" algn="l"/>
              </a:tabLst>
            </a:pPr>
            <a:r>
              <a:rPr kumimoji="0" lang="ru-RU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отказ от </a:t>
            </a:r>
            <a:r>
              <a:rPr kumimoji="0" lang="ru-RU" i="1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дисфункциональных</a:t>
            </a:r>
            <a:r>
              <a:rPr kumimoji="0" lang="ru-RU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методов </a:t>
            </a:r>
            <a:r>
              <a:rPr kumimoji="0" lang="ru-RU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целереализации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применения полумер и паллиативов, снижающих результативность предметно ориентированных действий;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indent="530225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5113" algn="l"/>
              </a:tabLs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разработка </a:t>
            </a:r>
            <a:r>
              <a:rPr kumimoji="0" lang="ru-RU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резервных планов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реализации проекта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призванных сохранить целенаправленность действий правительства даже в кризисных условиях.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77</TotalTime>
  <Words>1599</Words>
  <Application>Microsoft Office PowerPoint</Application>
  <PresentationFormat>Экран (4:3)</PresentationFormat>
  <Paragraphs>152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Трек</vt:lpstr>
      <vt:lpstr>1_Трек</vt:lpstr>
      <vt:lpstr>Тема 4 - ЭТАПЫ ПРИНЯТИЯ ГОСУДАРСТВЕННЫХ РЕШЕНИЙ  часть 2</vt:lpstr>
      <vt:lpstr>  3. Этап выработки целей   Основным содержанием этого этапа является выработка конкретных параметров деятельности государства при решении сформулированной в начальном виде проблемы.   При выработке целей в государстве можно выделить две модели его действий на данном этапе:   Модель управления по целям — отражает жесткое регулирование и организацию совместных действий государственных органов, где поставленные перед ними задачи определяют все основные формы их взаимодействия;  Модель нецелевого планирования - создает более свободное пространство для государственных структур, которые вырабатывают общую программу действий, не будучи связанными жесткими требованиями относительно достижения тех или иных конкретных результатов.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3. Этап выработки целей   Основным содержанием этого этапа является выработка конкретных параметров деятельности государства при решении сформулированной в начальном виде проблемы.   При выработке целей в государстве можно выделить две модели его действий на данном этапе:   Модель управления по целям — отражает жесткое регулирование и организацию совместных действий государственных органов, где поставленные перед ними задачи определяют все основные формы их взаимодействия;  Модель нецелевого планирования - создает более свободное пространство для государственных структур, которые вырабатывают общую программу действий, не будучи связанными жесткими требованиями относительно достижения тех или иных конкретных результатов. </dc:title>
  <dc:creator>Lenovo</dc:creator>
  <cp:lastModifiedBy>Евгений Ш</cp:lastModifiedBy>
  <cp:revision>10</cp:revision>
  <dcterms:created xsi:type="dcterms:W3CDTF">2015-03-13T06:07:18Z</dcterms:created>
  <dcterms:modified xsi:type="dcterms:W3CDTF">2021-01-27T06:23:51Z</dcterms:modified>
</cp:coreProperties>
</file>